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20"/>
  </p:notesMasterIdLst>
  <p:handoutMasterIdLst>
    <p:handoutMasterId r:id="rId21"/>
  </p:handoutMasterIdLst>
  <p:sldIdLst>
    <p:sldId id="281" r:id="rId2"/>
    <p:sldId id="308" r:id="rId3"/>
    <p:sldId id="259" r:id="rId4"/>
    <p:sldId id="323" r:id="rId5"/>
    <p:sldId id="330" r:id="rId6"/>
    <p:sldId id="312" r:id="rId7"/>
    <p:sldId id="283" r:id="rId8"/>
    <p:sldId id="311" r:id="rId9"/>
    <p:sldId id="324" r:id="rId10"/>
    <p:sldId id="316" r:id="rId11"/>
    <p:sldId id="325" r:id="rId12"/>
    <p:sldId id="318" r:id="rId13"/>
    <p:sldId id="315" r:id="rId14"/>
    <p:sldId id="314" r:id="rId15"/>
    <p:sldId id="327" r:id="rId16"/>
    <p:sldId id="329" r:id="rId17"/>
    <p:sldId id="331" r:id="rId18"/>
    <p:sldId id="328" r:id="rId19"/>
  </p:sldIdLst>
  <p:sldSz cx="9144000" cy="6858000" type="screen4x3"/>
  <p:notesSz cx="7010400" cy="9236075"/>
  <p:embeddedFontLst>
    <p:embeddedFont>
      <p:font typeface="Comic Sans MS" pitchFamily="66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Gabriola" pitchFamily="82" charset="0"/>
      <p:regular r:id="rId28"/>
    </p:embeddedFont>
    <p:embeddedFont>
      <p:font typeface="Times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1" autoAdjust="0"/>
    <p:restoredTop sz="86501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9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7" d="100"/>
          <a:sy n="87" d="100"/>
        </p:scale>
        <p:origin x="-1854" y="156"/>
      </p:cViewPr>
      <p:guideLst>
        <p:guide orient="horz" pos="291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defTabSz="9296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algn="r" defTabSz="9296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082"/>
            <a:ext cx="3037840" cy="4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defTabSz="9296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082"/>
            <a:ext cx="3037840" cy="4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algn="r" defTabSz="929650">
              <a:defRPr sz="1200">
                <a:latin typeface="Arial" charset="0"/>
              </a:defRPr>
            </a:lvl1pPr>
          </a:lstStyle>
          <a:p>
            <a:pPr>
              <a:defRPr/>
            </a:pPr>
            <a:fld id="{67126AD9-9E81-44D7-BD34-CBC520065B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90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164" cy="4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defTabSz="918293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902" y="1"/>
            <a:ext cx="2997270" cy="4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 defTabSz="918293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738" y="4419298"/>
            <a:ext cx="5150697" cy="41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2348"/>
            <a:ext cx="3075164" cy="4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defTabSz="918293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902" y="8762348"/>
            <a:ext cx="2997270" cy="4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 defTabSz="918293" eaLnBrk="0" hangingPunct="0">
              <a:defRPr sz="1200"/>
            </a:lvl1pPr>
          </a:lstStyle>
          <a:p>
            <a:pPr>
              <a:defRPr/>
            </a:pPr>
            <a:fld id="{119B0D23-F273-47DA-A1E2-26B289869B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349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1738" y="4419297"/>
            <a:ext cx="5150697" cy="4542139"/>
          </a:xfrm>
        </p:spPr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670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23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419298"/>
            <a:ext cx="6400800" cy="4114296"/>
          </a:xfrm>
        </p:spPr>
        <p:txBody>
          <a:bodyPr/>
          <a:lstStyle/>
          <a:p>
            <a:pPr marL="171450" lvl="2" indent="-171450">
              <a:buFont typeface="Arial" pitchFamily="34" charset="0"/>
              <a:buChar char="•"/>
            </a:pPr>
            <a:r>
              <a:rPr lang="en-US" i="1" dirty="0"/>
              <a:t>Legislative</a:t>
            </a:r>
            <a:r>
              <a:rPr lang="en-US" dirty="0"/>
              <a:t> committees would still handle programs and activities that impact educational law and policy</a:t>
            </a:r>
          </a:p>
          <a:p>
            <a:pPr marL="1085850" lvl="2" indent="-171450">
              <a:buFont typeface="Arial" pitchFamily="34" charset="0"/>
              <a:buChar char="•"/>
            </a:pPr>
            <a:endParaRPr lang="en-US" i="1" dirty="0" smtClean="0"/>
          </a:p>
          <a:p>
            <a:pPr marL="171450" lvl="2" indent="-171450">
              <a:buFont typeface="Arial" pitchFamily="34" charset="0"/>
              <a:buChar char="•"/>
            </a:pPr>
            <a:r>
              <a:rPr lang="en-US" i="1" dirty="0" smtClean="0"/>
              <a:t>World </a:t>
            </a:r>
            <a:r>
              <a:rPr lang="en-US" i="1" dirty="0"/>
              <a:t>Fellowship/International Projects </a:t>
            </a:r>
            <a:r>
              <a:rPr lang="en-US" dirty="0"/>
              <a:t>committees could also be in charge of </a:t>
            </a:r>
            <a:r>
              <a:rPr lang="en-US" i="1" dirty="0"/>
              <a:t>Schools for Africa</a:t>
            </a:r>
            <a:r>
              <a:rPr lang="en-US" dirty="0"/>
              <a:t>, DKG/UN relationship, and global awareness</a:t>
            </a:r>
          </a:p>
          <a:p>
            <a:pPr marL="171450" lvl="2" indent="-171450">
              <a:buFont typeface="Arial" pitchFamily="34" charset="0"/>
              <a:buChar char="•"/>
            </a:pPr>
            <a:endParaRPr lang="en-US" i="1" dirty="0" smtClean="0"/>
          </a:p>
          <a:p>
            <a:pPr marL="171450" lvl="2" indent="-171450">
              <a:buFont typeface="Arial" pitchFamily="34" charset="0"/>
              <a:buChar char="•"/>
            </a:pPr>
            <a:r>
              <a:rPr lang="en-US" i="1" dirty="0" smtClean="0"/>
              <a:t>PG&amp;S </a:t>
            </a:r>
            <a:r>
              <a:rPr lang="en-US" dirty="0"/>
              <a:t>could implement activities associated with increasing members’ personal and professional pride</a:t>
            </a:r>
          </a:p>
          <a:p>
            <a:pPr marL="171450" lvl="2" indent="-171450">
              <a:buFont typeface="Arial" pitchFamily="34" charset="0"/>
              <a:buChar char="•"/>
            </a:pPr>
            <a:endParaRPr lang="en-US" i="1" dirty="0" smtClean="0"/>
          </a:p>
          <a:p>
            <a:pPr marL="171450" lvl="2" indent="-171450">
              <a:buFont typeface="Arial" pitchFamily="34" charset="0"/>
              <a:buChar char="•"/>
            </a:pPr>
            <a:r>
              <a:rPr lang="en-US" i="1" dirty="0" smtClean="0"/>
              <a:t>Professional </a:t>
            </a:r>
            <a:r>
              <a:rPr lang="en-US" i="1" dirty="0"/>
              <a:t>Affairs </a:t>
            </a:r>
            <a:r>
              <a:rPr lang="en-US" dirty="0"/>
              <a:t>could promote Early-Career Educator support and involvement and educational excellence </a:t>
            </a:r>
            <a:r>
              <a:rPr lang="en-US" dirty="0" smtClean="0"/>
              <a:t>focus</a:t>
            </a:r>
          </a:p>
          <a:p>
            <a:pPr marL="0" lvl="2"/>
            <a:r>
              <a:rPr lang="en-US" b="1" dirty="0" smtClean="0"/>
              <a:t>New Names such as</a:t>
            </a:r>
          </a:p>
          <a:p>
            <a:pPr marL="0" lvl="2"/>
            <a:r>
              <a:rPr lang="en-US" dirty="0" smtClean="0"/>
              <a:t>Old POW = Educational Excellence Committee (umbrella committee)</a:t>
            </a:r>
          </a:p>
          <a:p>
            <a:pPr marL="0" lvl="2"/>
            <a:r>
              <a:rPr lang="en-US" dirty="0"/>
              <a:t>	</a:t>
            </a:r>
            <a:r>
              <a:rPr lang="en-US" dirty="0" smtClean="0"/>
              <a:t>Early Career Educator Support Committee</a:t>
            </a:r>
          </a:p>
          <a:p>
            <a:pPr marL="0" lvl="2"/>
            <a:r>
              <a:rPr lang="en-US" dirty="0"/>
              <a:t>	</a:t>
            </a:r>
            <a:r>
              <a:rPr lang="en-US" dirty="0" smtClean="0"/>
              <a:t>Schools for Africa/Project Committee</a:t>
            </a:r>
          </a:p>
          <a:p>
            <a:pPr marL="0" lvl="2"/>
            <a:r>
              <a:rPr lang="en-US" dirty="0"/>
              <a:t>	</a:t>
            </a:r>
            <a:r>
              <a:rPr lang="en-US" dirty="0" smtClean="0"/>
              <a:t>Educational Law and Policy Committee</a:t>
            </a:r>
          </a:p>
          <a:p>
            <a:pPr marL="0" lvl="2"/>
            <a:r>
              <a:rPr lang="en-US" dirty="0" smtClean="0"/>
              <a:t>	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6902" y="8762348"/>
            <a:ext cx="3013498" cy="457504"/>
          </a:xfrm>
        </p:spPr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447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6902" y="8762348"/>
            <a:ext cx="3013498" cy="457504"/>
          </a:xfrm>
        </p:spPr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3447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489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148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1738" y="4419297"/>
            <a:ext cx="5150697" cy="454213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67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26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B0D23-F273-47DA-A1E2-26B289869B9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26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15240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264275"/>
            <a:ext cx="42672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685800" y="1828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to edit Master title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371600" y="35845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to edit Master subtitle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248400" y="62484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34A10997-195F-4EFC-889D-04E2DABA1DC6}" type="slidenum"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B513-4D85-4D3E-A5AE-16B75AA551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57B0-CE9B-4C19-834E-224297DE11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BEBC-D2D6-46DF-9E80-B67D4FFB5E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4C34-E9C7-48C4-AA3F-B5DEF15DFE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7D05-28DA-4641-AD63-70423D8FF4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3ADE-18B4-46BD-AF02-3F86DD0538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BFC9-0A14-491C-B39C-91ADC70A4D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B2FE-4D19-4D51-B8BE-CDA7E2C5D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057E-32B9-44D4-AEF3-E90832BC3B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3326-72F9-4128-8CE0-27776F88D9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1BE5-899C-4DEC-8D54-81AAF6818B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86E9C6-82FD-4192-872D-946D631026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dkg.org/site/lookup.asp?c=meJMIOOwErH&amp;b=6118587" TargetMode="External"/><Relationship Id="rId7" Type="http://schemas.openxmlformats.org/officeDocument/2006/relationships/hyperlink" Target="http://www.dkg.org/atf/cf/%7b70E631E4-44B9-4D36-AE7D-D12E4520FAB3%7d/VISIONARY%20IDEAS%20AND%20PROJECTS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hyperlink" Target="http://www.dkg.org/site/lookup.asp?c=meJMIOOwErH&amp;b=6521289" TargetMode="Externa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124200" y="35814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Times New Roman" pitchFamily="18" charset="0"/>
              </a:rPr>
              <a:t>The Educational Excellence Committee</a:t>
            </a:r>
          </a:p>
          <a:p>
            <a:pPr algn="ctr">
              <a:defRPr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Direction and Suggestions for State Organizations/Chapters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                                   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6387" name="Picture 5" descr="C:\Users\ConnieRensink\Pictures\DKG_RoseLogoLong3c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Examples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4373563"/>
          </a:xfrm>
        </p:spPr>
        <p:txBody>
          <a:bodyPr/>
          <a:lstStyle/>
          <a:p>
            <a:r>
              <a:rPr lang="en-US" dirty="0" smtClean="0"/>
              <a:t>Monthly </a:t>
            </a:r>
            <a:r>
              <a:rPr lang="en-US" i="1" dirty="0" smtClean="0"/>
              <a:t>Schools for Africa </a:t>
            </a:r>
            <a:r>
              <a:rPr lang="en-US" i="1" dirty="0" err="1" smtClean="0"/>
              <a:t>Newsettes</a:t>
            </a:r>
            <a:r>
              <a:rPr lang="en-US" i="1" dirty="0" smtClean="0"/>
              <a:t> </a:t>
            </a:r>
            <a:r>
              <a:rPr lang="en-US" dirty="0" smtClean="0"/>
              <a:t>with program and fund-raising ideas, up-to-date information on total Society donations, and fact sheets on countries involved.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05310"/>
              </p:ext>
            </p:extLst>
          </p:nvPr>
        </p:nvGraphicFramePr>
        <p:xfrm>
          <a:off x="4648200" y="1295400"/>
          <a:ext cx="345799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508000" imgH="8797320" progId="AcroExch.Document.7">
                  <p:embed/>
                </p:oleObj>
              </mc:Choice>
              <mc:Fallback>
                <p:oleObj name="Acrobat Document" r:id="rId4" imgW="5508000" imgH="8797320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3457992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Examples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077200" cy="3840163"/>
          </a:xfrm>
        </p:spPr>
        <p:txBody>
          <a:bodyPr/>
          <a:lstStyle/>
          <a:p>
            <a:r>
              <a:rPr lang="en-US" dirty="0" smtClean="0"/>
              <a:t>Early-career Educator support resources, including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THAT</a:t>
            </a:r>
            <a:r>
              <a:rPr lang="en-US" dirty="0" smtClean="0"/>
              <a:t>--</a:t>
            </a:r>
            <a:r>
              <a:rPr lang="en-US" b="1" u="sng" dirty="0" smtClean="0"/>
              <a:t>T</a:t>
            </a:r>
            <a:r>
              <a:rPr lang="en-US" dirty="0" smtClean="0"/>
              <a:t>eachers </a:t>
            </a:r>
            <a:r>
              <a:rPr lang="en-US" b="1" u="sng" dirty="0" smtClean="0"/>
              <a:t>H</a:t>
            </a:r>
            <a:r>
              <a:rPr lang="en-US" dirty="0" smtClean="0"/>
              <a:t>elping </a:t>
            </a:r>
            <a:r>
              <a:rPr lang="en-US" b="1" u="sng" dirty="0" smtClean="0"/>
              <a:t>A</a:t>
            </a:r>
            <a:r>
              <a:rPr lang="en-US" dirty="0" smtClean="0"/>
              <a:t>nother </a:t>
            </a:r>
            <a:r>
              <a:rPr lang="en-US" u="sng" dirty="0" smtClean="0"/>
              <a:t>T</a:t>
            </a:r>
            <a:r>
              <a:rPr lang="en-US" dirty="0" smtClean="0"/>
              <a:t>eacher project </a:t>
            </a:r>
            <a:r>
              <a:rPr lang="en-US" sz="2000" dirty="0" smtClean="0"/>
              <a:t>(from California State Organization)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Dinner and a Movie </a:t>
            </a:r>
            <a:r>
              <a:rPr lang="en-US" sz="2000" dirty="0" smtClean="0"/>
              <a:t>(from Omega Chapter,  Oregon)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8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/>
          <a:lstStyle/>
          <a:p>
            <a:r>
              <a:rPr lang="en-US" b="1" dirty="0" smtClean="0"/>
              <a:t>How do State Organizations and Chapters transition from </a:t>
            </a:r>
            <a:br>
              <a:rPr lang="en-US" b="1" dirty="0" smtClean="0"/>
            </a:br>
            <a:r>
              <a:rPr lang="en-US" b="1" dirty="0" smtClean="0"/>
              <a:t>Program of Work Committees </a:t>
            </a:r>
            <a:br>
              <a:rPr lang="en-US" b="1" dirty="0" smtClean="0"/>
            </a:br>
            <a:r>
              <a:rPr lang="en-US" b="1" dirty="0" smtClean="0"/>
              <a:t>to </a:t>
            </a:r>
            <a:br>
              <a:rPr lang="en-US" b="1" dirty="0" smtClean="0"/>
            </a:br>
            <a:r>
              <a:rPr lang="en-US" b="1" dirty="0" smtClean="0"/>
              <a:t>Educational Excellence?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0306" y="533400"/>
            <a:ext cx="84850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Remember!</a:t>
            </a:r>
          </a:p>
          <a:p>
            <a:pPr algn="ctr"/>
            <a:endParaRPr lang="en-US" sz="4400" b="1" dirty="0" smtClean="0">
              <a:latin typeface="+mj-lt"/>
            </a:endParaRPr>
          </a:p>
          <a:p>
            <a:pPr algn="ctr"/>
            <a:r>
              <a:rPr lang="en-US" sz="3600" b="1" dirty="0" smtClean="0">
                <a:latin typeface="+mj-lt"/>
              </a:rPr>
              <a:t>State organizations and chapters are </a:t>
            </a:r>
            <a:r>
              <a:rPr lang="en-US" sz="3600" b="1" i="1" dirty="0" smtClean="0">
                <a:latin typeface="+mj-lt"/>
              </a:rPr>
              <a:t>not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i="1" dirty="0" smtClean="0">
                <a:latin typeface="+mj-lt"/>
              </a:rPr>
              <a:t>required</a:t>
            </a:r>
            <a:r>
              <a:rPr lang="en-US" sz="3600" b="1" dirty="0" smtClean="0">
                <a:latin typeface="+mj-lt"/>
              </a:rPr>
              <a:t> to have the same named committees as has the international level. They are required to fulfill the </a:t>
            </a:r>
            <a:r>
              <a:rPr lang="en-US" sz="3600" b="1" i="1" dirty="0" smtClean="0">
                <a:latin typeface="+mj-lt"/>
              </a:rPr>
              <a:t>work</a:t>
            </a:r>
            <a:r>
              <a:rPr lang="en-US" sz="3600" b="1" dirty="0" smtClean="0">
                <a:latin typeface="+mj-lt"/>
              </a:rPr>
              <a:t> of those committees that apply to state organization and </a:t>
            </a:r>
          </a:p>
          <a:p>
            <a:pPr algn="ctr"/>
            <a:r>
              <a:rPr lang="en-US" sz="3600" b="1" dirty="0" smtClean="0">
                <a:latin typeface="+mj-lt"/>
              </a:rPr>
              <a:t>chapter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86868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ctr">
              <a:buFont typeface="Arial" charset="0"/>
              <a:buNone/>
            </a:pPr>
            <a:r>
              <a:rPr lang="en-US" sz="3600" b="1" dirty="0" smtClean="0">
                <a:latin typeface="+mj-lt"/>
              </a:rPr>
              <a:t>Options:</a:t>
            </a:r>
          </a:p>
          <a:p>
            <a:pPr marL="609600" indent="-609600" algn="ctr">
              <a:buFont typeface="Arial" charset="0"/>
              <a:buNone/>
            </a:pPr>
            <a:endParaRPr lang="en-US" sz="3600" b="1" dirty="0" smtClean="0">
              <a:latin typeface="+mj-lt"/>
            </a:endParaRPr>
          </a:p>
          <a:p>
            <a:pPr marL="609600" indent="-609600" algn="ctr">
              <a:buFont typeface="Arial" charset="0"/>
              <a:buNone/>
            </a:pPr>
            <a:endParaRPr lang="en-US" sz="3600" b="1" dirty="0" smtClean="0">
              <a:latin typeface="+mj-lt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Keep same names/organization as before but incorporate new duties as necessary. </a:t>
            </a:r>
          </a:p>
          <a:p>
            <a:endParaRPr lang="en-US" dirty="0">
              <a:latin typeface="+mj-lt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Give current POW committees new </a:t>
            </a:r>
            <a:r>
              <a:rPr lang="en-US" dirty="0" smtClean="0">
                <a:latin typeface="+mn-lt"/>
              </a:rPr>
              <a:t>names</a:t>
            </a:r>
            <a:endParaRPr lang="en-US" dirty="0">
              <a:latin typeface="+mn-lt"/>
            </a:endParaRPr>
          </a:p>
          <a:p>
            <a:pPr marL="609600" indent="-609600"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86868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ctr">
              <a:buFont typeface="Arial" charset="0"/>
              <a:buNone/>
            </a:pPr>
            <a:r>
              <a:rPr lang="en-US" sz="3600" b="1" dirty="0" smtClean="0">
                <a:latin typeface="+mj-lt"/>
              </a:rPr>
              <a:t>Options:</a:t>
            </a:r>
          </a:p>
          <a:p>
            <a:pPr marL="609600" indent="-609600" algn="ctr">
              <a:buFont typeface="Arial" charset="0"/>
              <a:buNone/>
            </a:pPr>
            <a:endParaRPr lang="en-US" sz="3600" b="1" dirty="0" smtClean="0">
              <a:latin typeface="+mj-lt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Have one Educational Excellence Committee with more members who work together in smaller groups to achieve the responsibilities and report back to the whole.</a:t>
            </a:r>
          </a:p>
          <a:p>
            <a:pPr marL="609600" indent="-609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Devise a totally unique plan that works for your particular state organization or chapter.</a:t>
            </a: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lvl="1"/>
            <a:endParaRPr lang="en-US" sz="2800" dirty="0" smtClean="0">
              <a:latin typeface="+mj-lt"/>
            </a:endParaRPr>
          </a:p>
          <a:p>
            <a:pPr lvl="1"/>
            <a:endParaRPr lang="en-US" sz="2800" dirty="0" smtClean="0">
              <a:latin typeface="+mj-lt"/>
            </a:endParaRPr>
          </a:p>
          <a:p>
            <a:pPr marL="1524000" lvl="2" indent="-609600"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1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4400"/>
            <a:ext cx="7162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+mj-lt"/>
            </a:endParaRPr>
          </a:p>
          <a:p>
            <a:pPr algn="ctr"/>
            <a:r>
              <a:rPr lang="en-US" sz="4000" b="1" dirty="0" smtClean="0">
                <a:latin typeface="+mj-lt"/>
              </a:rPr>
              <a:t>Remember</a:t>
            </a:r>
            <a:r>
              <a:rPr lang="en-US" sz="4000" b="1" dirty="0">
                <a:latin typeface="+mj-lt"/>
              </a:rPr>
              <a:t>, so long as the </a:t>
            </a:r>
            <a:r>
              <a:rPr lang="en-US" sz="4000" b="1" i="1" dirty="0">
                <a:latin typeface="+mj-lt"/>
              </a:rPr>
              <a:t>work</a:t>
            </a:r>
            <a:r>
              <a:rPr lang="en-US" sz="4000" b="1" dirty="0">
                <a:latin typeface="+mj-lt"/>
              </a:rPr>
              <a:t> of the Educational Excellence Committee is fulfilled, state organizations and chapters have great flexibility as to </a:t>
            </a:r>
            <a:r>
              <a:rPr lang="en-US" sz="4000" b="1" i="1" dirty="0">
                <a:latin typeface="+mj-lt"/>
              </a:rPr>
              <a:t>how</a:t>
            </a:r>
            <a:r>
              <a:rPr lang="en-US" sz="4000" b="1" dirty="0">
                <a:latin typeface="+mj-lt"/>
              </a:rPr>
              <a:t> the work is fulfilled.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4400"/>
            <a:ext cx="716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+mj-lt"/>
            </a:endParaRPr>
          </a:p>
          <a:p>
            <a:pPr algn="ctr"/>
            <a:r>
              <a:rPr lang="en-US" sz="4400" b="1" dirty="0" smtClean="0">
                <a:latin typeface="+mj-lt"/>
              </a:rPr>
              <a:t>Questions</a:t>
            </a: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r>
              <a:rPr lang="en-US" sz="4400" b="1" dirty="0" smtClean="0">
                <a:latin typeface="+mj-lt"/>
              </a:rPr>
              <a:t>Answers</a:t>
            </a: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r>
              <a:rPr lang="en-US" sz="4400" b="1" dirty="0" smtClean="0">
                <a:latin typeface="+mj-lt"/>
              </a:rPr>
              <a:t>Sharing your ideas!</a:t>
            </a:r>
            <a:endParaRPr lang="en-US" sz="4400" b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124200" y="35814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  <a:cs typeface="Times New Roman" pitchFamily="18" charset="0"/>
              </a:rPr>
              <a:t>The Educational Excellence Committee</a:t>
            </a:r>
          </a:p>
          <a:p>
            <a:pPr algn="ctr">
              <a:defRPr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Direction and Suggestions for State Organizations/Chapters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                                   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6387" name="Picture 5" descr="C:\Users\ConnieRensink\Pictures\DKG_RoseLogoLong3c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828800"/>
          </a:xfrm>
        </p:spPr>
        <p:txBody>
          <a:bodyPr/>
          <a:lstStyle/>
          <a:p>
            <a:r>
              <a:rPr lang="en-US" sz="4000" b="1" dirty="0" smtClean="0">
                <a:latin typeface="+mn-lt"/>
              </a:rPr>
              <a:t>Wow! </a:t>
            </a:r>
            <a:r>
              <a:rPr lang="en-US" sz="4000" b="1" dirty="0">
                <a:latin typeface="+mn-lt"/>
              </a:rPr>
              <a:t/>
            </a:r>
            <a:br>
              <a:rPr lang="en-US" sz="4000" b="1" dirty="0">
                <a:latin typeface="+mn-lt"/>
              </a:rPr>
            </a:br>
            <a:r>
              <a:rPr lang="en-US" sz="4000" b="1" dirty="0" smtClean="0">
                <a:latin typeface="+mn-lt"/>
              </a:rPr>
              <a:t>Oh, No!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Exciting!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Uh, Oh!</a:t>
            </a:r>
            <a:br>
              <a:rPr lang="en-US" sz="4000" b="1" dirty="0" smtClean="0">
                <a:latin typeface="+mn-lt"/>
              </a:rPr>
            </a:br>
            <a:endParaRPr lang="en-US" sz="4000" b="1" dirty="0" smtClean="0">
              <a:latin typeface="+mn-lt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686800" cy="22098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r>
              <a:rPr lang="en-US" sz="4400" b="1" i="1" dirty="0" smtClean="0"/>
              <a:t>How do we proceed from here?</a:t>
            </a:r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 smtClean="0"/>
              <a:t>  </a:t>
            </a:r>
            <a:r>
              <a:rPr lang="en-US" altLang="en-US" sz="4000" b="1" dirty="0" smtClean="0">
                <a:latin typeface="+mn-lt"/>
              </a:rPr>
              <a:t>What the </a:t>
            </a:r>
            <a:r>
              <a:rPr lang="en-US" altLang="en-US" sz="4000" b="1" i="1" dirty="0" smtClean="0">
                <a:latin typeface="+mn-lt"/>
              </a:rPr>
              <a:t>Constitution </a:t>
            </a:r>
            <a:r>
              <a:rPr lang="en-US" altLang="en-US" sz="4000" b="1" dirty="0" smtClean="0">
                <a:latin typeface="+mn-lt"/>
              </a:rPr>
              <a:t>Says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The committee (international) is composed of 13 appointed members: 2 from each region, a chair, the NGO representative and a music representative. Ex officio members are the international president and Membership Services Administrator.</a:t>
            </a:r>
          </a:p>
          <a:p>
            <a:pPr>
              <a:defRPr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The committee may function as a whole and in smaller groups to accomplish its responsibilities</a:t>
            </a:r>
          </a:p>
          <a:p>
            <a:pPr>
              <a:defRPr/>
            </a:pPr>
            <a:endParaRPr lang="en-US" sz="2400" dirty="0" smtClean="0"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63925"/>
            <a:ext cx="1825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 smtClean="0"/>
              <a:t>  </a:t>
            </a:r>
            <a:r>
              <a:rPr lang="en-US" altLang="en-US" sz="4000" b="1" dirty="0" smtClean="0">
                <a:latin typeface="+mn-lt"/>
              </a:rPr>
              <a:t>What the </a:t>
            </a:r>
            <a:r>
              <a:rPr lang="en-US" altLang="en-US" sz="4000" b="1" i="1" dirty="0" smtClean="0">
                <a:latin typeface="+mn-lt"/>
              </a:rPr>
              <a:t>Constitution </a:t>
            </a:r>
            <a:r>
              <a:rPr lang="en-US" altLang="en-US" sz="4000" b="1" dirty="0" smtClean="0">
                <a:latin typeface="+mn-lt"/>
              </a:rPr>
              <a:t>Says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The committee </a:t>
            </a:r>
            <a:r>
              <a:rPr lang="en-US" sz="2400" u="sng" dirty="0" smtClean="0">
                <a:latin typeface="+mn-lt"/>
              </a:rPr>
              <a:t>shall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u="sng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promote programs and projects for excellence in </a:t>
            </a:r>
            <a:r>
              <a:rPr lang="en-US" sz="2000" dirty="0" smtClean="0">
                <a:latin typeface="+mn-lt"/>
              </a:rPr>
              <a:t>education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identify </a:t>
            </a:r>
            <a:r>
              <a:rPr lang="en-US" sz="2000" dirty="0">
                <a:latin typeface="+mn-lt"/>
              </a:rPr>
              <a:t>long-term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>
                <a:latin typeface="+mn-lt"/>
              </a:rPr>
              <a:t>short-term programs and projects that focus on topics adopted by the Society, and </a:t>
            </a:r>
            <a:r>
              <a:rPr lang="en-US" sz="2000" u="sng" dirty="0">
                <a:latin typeface="+mn-lt"/>
              </a:rPr>
              <a:t>shall</a:t>
            </a:r>
            <a:r>
              <a:rPr lang="en-US" sz="2000" dirty="0">
                <a:latin typeface="+mn-lt"/>
              </a:rPr>
              <a:t> transmit suggestions for study and action to state organizations and chapters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support </a:t>
            </a:r>
            <a:r>
              <a:rPr lang="en-US" sz="2000" dirty="0">
                <a:latin typeface="+mn-lt"/>
              </a:rPr>
              <a:t>programs of action that promote the personal well-being, intellectual growth, and global awareness of women educators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encourage </a:t>
            </a:r>
            <a:r>
              <a:rPr lang="en-US" sz="2000" dirty="0">
                <a:latin typeface="+mn-lt"/>
              </a:rPr>
              <a:t>a focus on the arts at international conventions.</a:t>
            </a:r>
          </a:p>
          <a:p>
            <a:pPr lvl="1">
              <a:defRPr/>
            </a:pPr>
            <a:endParaRPr lang="en-US" sz="2400" dirty="0">
              <a:latin typeface="+mn-lt"/>
            </a:endParaRPr>
          </a:p>
          <a:p>
            <a:pPr lvl="1">
              <a:defRPr/>
            </a:pPr>
            <a:endParaRPr lang="en-US" sz="2400" dirty="0" smtClean="0"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63925"/>
            <a:ext cx="1825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 smtClean="0"/>
              <a:t>  </a:t>
            </a:r>
            <a:r>
              <a:rPr lang="en-US" altLang="en-US" sz="4000" b="1" dirty="0" smtClean="0">
                <a:latin typeface="+mn-lt"/>
              </a:rPr>
              <a:t>What the </a:t>
            </a:r>
            <a:r>
              <a:rPr lang="en-US" altLang="en-US" sz="4000" b="1" i="1" dirty="0" smtClean="0">
                <a:latin typeface="+mn-lt"/>
              </a:rPr>
              <a:t>Constitution </a:t>
            </a:r>
            <a:r>
              <a:rPr lang="en-US" altLang="en-US" sz="4000" b="1" dirty="0" smtClean="0">
                <a:latin typeface="+mn-lt"/>
              </a:rPr>
              <a:t>Says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10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The committee </a:t>
            </a:r>
            <a:r>
              <a:rPr lang="en-US" sz="2400" u="sng" dirty="0" smtClean="0">
                <a:latin typeface="+mn-lt"/>
              </a:rPr>
              <a:t>shall</a:t>
            </a:r>
          </a:p>
          <a:p>
            <a:pPr>
              <a:defRPr/>
            </a:pP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develop </a:t>
            </a:r>
            <a:r>
              <a:rPr lang="en-US" sz="2000" dirty="0">
                <a:latin typeface="+mn-lt"/>
              </a:rPr>
              <a:t>strategies to enable chapters to encourage members to become leaders</a:t>
            </a:r>
            <a:r>
              <a:rPr lang="en-US" sz="20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encourage states and chapters to participate in programs that promote professional growth of women educators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study and recommend action on professional issues and urge state organizations to initiate, endorse, and support desirable legislation or other suitable endeavors in the interest of education and women educators.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plan a training session preceding regional conferences for incoming state organization educational excellence chairs.</a:t>
            </a:r>
            <a:endParaRPr lang="en-US" sz="2000" dirty="0"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63925"/>
            <a:ext cx="1825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6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04800"/>
            <a:ext cx="8686800" cy="6095999"/>
          </a:xfrm>
        </p:spPr>
        <p:txBody>
          <a:bodyPr/>
          <a:lstStyle/>
          <a:p>
            <a:r>
              <a:rPr lang="en-US" sz="7200" dirty="0" smtClean="0">
                <a:latin typeface="Gabriola" pitchFamily="82" charset="0"/>
              </a:rPr>
              <a:t>How is the Educational Excellence Committee (EEC)</a:t>
            </a:r>
            <a:br>
              <a:rPr lang="en-US" sz="7200" dirty="0" smtClean="0">
                <a:latin typeface="Gabriola" pitchFamily="82" charset="0"/>
              </a:rPr>
            </a:br>
            <a:r>
              <a:rPr lang="en-US" sz="7200" dirty="0" smtClean="0">
                <a:latin typeface="Gabriola" pitchFamily="82" charset="0"/>
              </a:rPr>
              <a:t>carrying out the directives for this first biennium?</a:t>
            </a:r>
            <a:endParaRPr lang="en-US" sz="4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latin typeface="+mn-lt"/>
              </a:rPr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990600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dirty="0" smtClean="0"/>
              <a:t>Promote the Schools for Africa Project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Support Early-Career Educators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Encourage programs that</a:t>
            </a:r>
          </a:p>
          <a:p>
            <a:pPr marL="1314450" lvl="1" indent="-914400">
              <a:buFont typeface="Arial" pitchFamily="34" charset="0"/>
              <a:buChar char="•"/>
            </a:pPr>
            <a:r>
              <a:rPr lang="en-US" sz="2800" dirty="0"/>
              <a:t>Increase members’ personal and professional pride</a:t>
            </a:r>
          </a:p>
          <a:p>
            <a:pPr marL="1314450" lvl="1" indent="-914400">
              <a:buFont typeface="Arial" pitchFamily="34" charset="0"/>
              <a:buChar char="•"/>
            </a:pPr>
            <a:r>
              <a:rPr lang="en-US" sz="2800" dirty="0" smtClean="0"/>
              <a:t>Focus on educational excellence</a:t>
            </a:r>
          </a:p>
          <a:p>
            <a:pPr marL="1314450" lvl="1" indent="-914400">
              <a:buFont typeface="Arial" pitchFamily="34" charset="0"/>
              <a:buChar char="•"/>
            </a:pPr>
            <a:r>
              <a:rPr lang="en-US" sz="2800" dirty="0" smtClean="0"/>
              <a:t>Promote the DKG/UN relationship</a:t>
            </a:r>
          </a:p>
          <a:p>
            <a:pPr marL="1314450" lvl="1" indent="-914400">
              <a:buFont typeface="Arial" pitchFamily="34" charset="0"/>
              <a:buChar char="•"/>
            </a:pPr>
            <a:r>
              <a:rPr lang="en-US" sz="2800" dirty="0" smtClean="0"/>
              <a:t>Increase members’ global awareness</a:t>
            </a:r>
          </a:p>
          <a:p>
            <a:pPr marL="1314450" lvl="1" indent="-914400">
              <a:buFont typeface="Arial" pitchFamily="34" charset="0"/>
              <a:buChar char="•"/>
            </a:pPr>
            <a:r>
              <a:rPr lang="en-US" sz="2800" dirty="0" smtClean="0"/>
              <a:t>Impact educational law and policy</a:t>
            </a:r>
          </a:p>
          <a:p>
            <a:pPr marL="1314450" lvl="1" indent="-914400" algn="ctr">
              <a:buFont typeface="Arial" pitchFamily="34" charset="0"/>
              <a:buChar char="•"/>
            </a:pPr>
            <a:endParaRPr lang="en-US" sz="4400" b="1" dirty="0">
              <a:latin typeface="Gabriola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572000" cy="3200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b="1" dirty="0" smtClean="0">
                <a:latin typeface="Times" pitchFamily="18" charset="0"/>
              </a:rPr>
              <a:t> </a:t>
            </a:r>
            <a:endParaRPr lang="en-US" alt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dkg.org/atf/cf/%7b70E631E4-44B9-4D36-AE7D-D12E4520FAB3%7d/H-C-Schools-for-Afric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50330"/>
            <a:ext cx="3352801" cy="20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kg.org/atf/cf/%7b70E631E4-44B9-4D36-AE7D-D12E4520FAB3%7d/H-C-Early-Career-Educator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599"/>
            <a:ext cx="3246465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Links on the Society Web site lead to many resources for </a:t>
            </a:r>
          </a:p>
          <a:p>
            <a:r>
              <a:rPr lang="en-US" sz="3600" b="1" dirty="0" smtClean="0">
                <a:latin typeface="+mj-lt"/>
              </a:rPr>
              <a:t>state organizations and chapters</a:t>
            </a:r>
            <a:endParaRPr lang="en-US" sz="3600" b="1" dirty="0">
              <a:latin typeface="+mj-lt"/>
            </a:endParaRPr>
          </a:p>
        </p:txBody>
      </p:sp>
      <p:pic>
        <p:nvPicPr>
          <p:cNvPr id="1030" name="Picture 6" descr="http://www.dkg.org/atf/cf/%7b70E631E4-44B9-4D36-AE7D-D12E4520FAB3%7d/H-D-VisionaryIdeasProjects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224848" cy="22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572000" cy="3200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b="1" dirty="0" smtClean="0">
                <a:latin typeface="Times" pitchFamily="18" charset="0"/>
              </a:rPr>
              <a:t> </a:t>
            </a:r>
            <a:endParaRPr lang="en-US" alt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Links on the Society Web site lead to many resources for </a:t>
            </a:r>
          </a:p>
          <a:p>
            <a:r>
              <a:rPr lang="en-US" sz="3600" b="1" dirty="0" smtClean="0">
                <a:latin typeface="+mj-lt"/>
              </a:rPr>
              <a:t>state organizations and chapters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8194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Resources are being added weekly to the Web site library.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Resources may also be accessed through the EEC webpage on the Web site.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5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648</Words>
  <Application>Microsoft Office PowerPoint</Application>
  <PresentationFormat>On-screen Show (4:3)</PresentationFormat>
  <Paragraphs>120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Comic Sans MS</vt:lpstr>
      <vt:lpstr>Calibri</vt:lpstr>
      <vt:lpstr>Gabriola</vt:lpstr>
      <vt:lpstr>Times New Roman</vt:lpstr>
      <vt:lpstr>Times</vt:lpstr>
      <vt:lpstr>Office Theme</vt:lpstr>
      <vt:lpstr>Acrobat Document</vt:lpstr>
      <vt:lpstr>PowerPoint Presentation</vt:lpstr>
      <vt:lpstr>Wow!  Oh, No! Exciting! Uh, Oh! </vt:lpstr>
      <vt:lpstr>  What the Constitution Says</vt:lpstr>
      <vt:lpstr>  What the Constitution Says</vt:lpstr>
      <vt:lpstr>  What the Constitution Says</vt:lpstr>
      <vt:lpstr>How is the Educational Excellence Committee (EEC) carrying out the directives for this first biennium?</vt:lpstr>
      <vt:lpstr>Goals</vt:lpstr>
      <vt:lpstr>PowerPoint Presentation</vt:lpstr>
      <vt:lpstr>PowerPoint Presentation</vt:lpstr>
      <vt:lpstr>Examples</vt:lpstr>
      <vt:lpstr>Examples</vt:lpstr>
      <vt:lpstr>How do State Organizations and Chapters transition from  Program of Work Committees  to  Educational Excellence?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Kappa Gamma 101</dc:title>
  <dc:creator>Tony Zornik</dc:creator>
  <cp:lastModifiedBy>Tamara Home</cp:lastModifiedBy>
  <cp:revision>316</cp:revision>
  <cp:lastPrinted>2010-12-01T19:29:00Z</cp:lastPrinted>
  <dcterms:created xsi:type="dcterms:W3CDTF">2002-06-12T00:08:37Z</dcterms:created>
  <dcterms:modified xsi:type="dcterms:W3CDTF">2011-04-16T18:26:24Z</dcterms:modified>
</cp:coreProperties>
</file>